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5"/>
    <p:sldId id="257" r:id="rId16"/>
    <p:sldId id="258" r:id="rId17"/>
    <p:sldId id="259" r:id="rId18"/>
    <p:sldId id="260" r:id="rId19"/>
    <p:sldId id="261" r:id="rId20"/>
    <p:sldId id="262" r:id="rId21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TT Supermolot Neue Expanded" charset="1" panose="02000503020000020004"/>
      <p:regular r:id="rId10"/>
    </p:embeddedFont>
    <p:embeddedFont>
      <p:font typeface="TT Supermolot Neue Expanded Bold" charset="1" panose="02000803000000020004"/>
      <p:regular r:id="rId11"/>
    </p:embeddedFont>
    <p:embeddedFont>
      <p:font typeface="TT Supermolot Neue Expanded Italics" charset="1" panose="02000503020000090004"/>
      <p:regular r:id="rId12"/>
    </p:embeddedFont>
    <p:embeddedFont>
      <p:font typeface="TT Supermolot Neue Expanded Bold Italics" charset="1" panose="02000803020000090004"/>
      <p:regular r:id="rId13"/>
    </p:embeddedFont>
    <p:embeddedFont>
      <p:font typeface="Adriana" charset="1" panose="0000000000000000000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slides/slide1.xml" Type="http://schemas.openxmlformats.org/officeDocument/2006/relationships/slide"/><Relationship Id="rId16" Target="slides/slide2.xml" Type="http://schemas.openxmlformats.org/officeDocument/2006/relationships/slide"/><Relationship Id="rId17" Target="slides/slide3.xml" Type="http://schemas.openxmlformats.org/officeDocument/2006/relationships/slide"/><Relationship Id="rId18" Target="slides/slide4.xml" Type="http://schemas.openxmlformats.org/officeDocument/2006/relationships/slide"/><Relationship Id="rId19" Target="slides/slide5.xml" Type="http://schemas.openxmlformats.org/officeDocument/2006/relationships/slide"/><Relationship Id="rId2" Target="presProps.xml" Type="http://schemas.openxmlformats.org/officeDocument/2006/relationships/presProps"/><Relationship Id="rId20" Target="slides/slide6.xml" Type="http://schemas.openxmlformats.org/officeDocument/2006/relationships/slide"/><Relationship Id="rId21" Target="slides/slide7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jpeg>
</file>

<file path=ppt/media/image11.png>
</file>

<file path=ppt/media/image12.png>
</file>

<file path=ppt/media/image13.jpe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sv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6.jpeg" Type="http://schemas.openxmlformats.org/officeDocument/2006/relationships/image"/><Relationship Id="rId4" Target="../media/image7.png" Type="http://schemas.openxmlformats.org/officeDocument/2006/relationships/image"/><Relationship Id="rId5" Target="../media/image8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0.jpeg" Type="http://schemas.openxmlformats.org/officeDocument/2006/relationships/image"/><Relationship Id="rId4" Target="../media/image11.png" Type="http://schemas.openxmlformats.org/officeDocument/2006/relationships/image"/><Relationship Id="rId5" Target="../media/image12.png" Type="http://schemas.openxmlformats.org/officeDocument/2006/relationships/image"/><Relationship Id="rId6" Target="../media/image2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3.jpeg" Type="http://schemas.openxmlformats.org/officeDocument/2006/relationships/image"/><Relationship Id="rId4" Target="../media/image7.png" Type="http://schemas.openxmlformats.org/officeDocument/2006/relationships/image"/><Relationship Id="rId5" Target="../media/image14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4.png" Type="http://schemas.openxmlformats.org/officeDocument/2006/relationships/image"/><Relationship Id="rId4" Target="../media/image15.jpeg" Type="http://schemas.openxmlformats.org/officeDocument/2006/relationships/image"/><Relationship Id="rId5" Target="../media/image16.png" Type="http://schemas.openxmlformats.org/officeDocument/2006/relationships/image"/><Relationship Id="rId6" Target="../media/image17.png" Type="http://schemas.openxmlformats.org/officeDocument/2006/relationships/image"/><Relationship Id="rId7" Target="../media/image18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Relationship Id="rId3" Target="../media/image20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4999" r="0" b="-1500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056193" y="7194860"/>
            <a:ext cx="5072746" cy="5069989"/>
          </a:xfrm>
          <a:custGeom>
            <a:avLst/>
            <a:gdLst/>
            <a:ahLst/>
            <a:cxnLst/>
            <a:rect r="r" b="b" t="t" l="l"/>
            <a:pathLst>
              <a:path h="5069989" w="5072746">
                <a:moveTo>
                  <a:pt x="0" y="0"/>
                </a:moveTo>
                <a:lnTo>
                  <a:pt x="5072747" y="0"/>
                </a:lnTo>
                <a:lnTo>
                  <a:pt x="5072747" y="5069989"/>
                </a:lnTo>
                <a:lnTo>
                  <a:pt x="0" y="506998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241598" y="-939125"/>
            <a:ext cx="3925812" cy="3935651"/>
          </a:xfrm>
          <a:custGeom>
            <a:avLst/>
            <a:gdLst/>
            <a:ahLst/>
            <a:cxnLst/>
            <a:rect r="r" b="b" t="t" l="l"/>
            <a:pathLst>
              <a:path h="3935651" w="3925812">
                <a:moveTo>
                  <a:pt x="0" y="0"/>
                </a:moveTo>
                <a:lnTo>
                  <a:pt x="3925812" y="0"/>
                </a:lnTo>
                <a:lnTo>
                  <a:pt x="3925812" y="3935650"/>
                </a:lnTo>
                <a:lnTo>
                  <a:pt x="0" y="39356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true" rot="0">
            <a:off x="2385713" y="4480623"/>
            <a:ext cx="6320500" cy="1422113"/>
          </a:xfrm>
          <a:custGeom>
            <a:avLst/>
            <a:gdLst/>
            <a:ahLst/>
            <a:cxnLst/>
            <a:rect r="r" b="b" t="t" l="l"/>
            <a:pathLst>
              <a:path h="1422113" w="6320500">
                <a:moveTo>
                  <a:pt x="0" y="1422112"/>
                </a:moveTo>
                <a:lnTo>
                  <a:pt x="6320500" y="1422112"/>
                </a:lnTo>
                <a:lnTo>
                  <a:pt x="6320500" y="0"/>
                </a:lnTo>
                <a:lnTo>
                  <a:pt x="0" y="0"/>
                </a:lnTo>
                <a:lnTo>
                  <a:pt x="0" y="1422112"/>
                </a:lnTo>
                <a:close/>
              </a:path>
            </a:pathLst>
          </a:custGeom>
          <a:blipFill>
            <a:blip r:embed="rId5">
              <a:alphaModFix amt="63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true" rot="0">
            <a:off x="11272066" y="4654730"/>
            <a:ext cx="6320500" cy="1422113"/>
          </a:xfrm>
          <a:custGeom>
            <a:avLst/>
            <a:gdLst/>
            <a:ahLst/>
            <a:cxnLst/>
            <a:rect r="r" b="b" t="t" l="l"/>
            <a:pathLst>
              <a:path h="1422113" w="6320500">
                <a:moveTo>
                  <a:pt x="0" y="1422112"/>
                </a:moveTo>
                <a:lnTo>
                  <a:pt x="6320500" y="1422112"/>
                </a:lnTo>
                <a:lnTo>
                  <a:pt x="6320500" y="0"/>
                </a:lnTo>
                <a:lnTo>
                  <a:pt x="0" y="0"/>
                </a:lnTo>
                <a:lnTo>
                  <a:pt x="0" y="1422112"/>
                </a:lnTo>
                <a:close/>
              </a:path>
            </a:pathLst>
          </a:custGeom>
          <a:blipFill>
            <a:blip r:embed="rId5">
              <a:alphaModFix amt="63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841097" y="830153"/>
            <a:ext cx="12919571" cy="40850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358"/>
              </a:lnSpc>
              <a:spcBef>
                <a:spcPct val="0"/>
              </a:spcBef>
            </a:pPr>
            <a:r>
              <a:rPr lang="en-US" sz="11684">
                <a:solidFill>
                  <a:srgbClr val="FFFFFF"/>
                </a:solidFill>
                <a:latin typeface="Adriana"/>
              </a:rPr>
              <a:t>ECLIPSE TRIVIA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953920" y="4943823"/>
            <a:ext cx="5027861" cy="1624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0"/>
              </a:lnSpc>
            </a:pPr>
            <a:r>
              <a:rPr lang="en-US" sz="3000">
                <a:solidFill>
                  <a:srgbClr val="FFFFFF"/>
                </a:solidFill>
                <a:latin typeface="TT Supermolot Neue Expanded"/>
              </a:rPr>
              <a:t>PRESENTED BY:</a:t>
            </a:r>
          </a:p>
          <a:p>
            <a:pPr algn="just" marL="647773" indent="-323886" lvl="1">
              <a:lnSpc>
                <a:spcPts val="318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TT Supermolot Neue Expanded"/>
              </a:rPr>
              <a:t>SALONI TRIVEDI</a:t>
            </a:r>
          </a:p>
          <a:p>
            <a:pPr algn="just" marL="647773" indent="-323886" lvl="1">
              <a:lnSpc>
                <a:spcPts val="318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TT Supermolot Neue Expanded"/>
              </a:rPr>
              <a:t>KHUSHBUNAZ DALAL</a:t>
            </a:r>
          </a:p>
          <a:p>
            <a:pPr algn="just" marL="647773" indent="-323886" lvl="1">
              <a:lnSpc>
                <a:spcPts val="318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TT Supermolot Neue Expanded"/>
              </a:rPr>
              <a:t>MAHEK PARMAR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4999" r="0" b="-1500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705695" y="2560464"/>
            <a:ext cx="6222313" cy="8889018"/>
            <a:chOff x="0" y="0"/>
            <a:chExt cx="4445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3429000" y="6350000"/>
                  </a:moveTo>
                  <a:lnTo>
                    <a:pt x="1016000" y="6350000"/>
                  </a:lnTo>
                  <a:cubicBezTo>
                    <a:pt x="454660" y="6350000"/>
                    <a:pt x="0" y="5895340"/>
                    <a:pt x="0" y="5334000"/>
                  </a:cubicBezTo>
                  <a:lnTo>
                    <a:pt x="0" y="1016000"/>
                  </a:lnTo>
                  <a:cubicBezTo>
                    <a:pt x="0" y="454660"/>
                    <a:pt x="454660" y="0"/>
                    <a:pt x="1016000" y="0"/>
                  </a:cubicBezTo>
                  <a:lnTo>
                    <a:pt x="3429000" y="0"/>
                  </a:lnTo>
                  <a:cubicBezTo>
                    <a:pt x="3990340" y="0"/>
                    <a:pt x="4445000" y="454660"/>
                    <a:pt x="4445000" y="1016000"/>
                  </a:cubicBezTo>
                  <a:lnTo>
                    <a:pt x="4445000" y="5334000"/>
                  </a:lnTo>
                  <a:cubicBezTo>
                    <a:pt x="4445000" y="5895340"/>
                    <a:pt x="3990340" y="6350000"/>
                    <a:pt x="3429000" y="6350000"/>
                  </a:cubicBezTo>
                  <a:close/>
                </a:path>
              </a:pathLst>
            </a:custGeom>
            <a:blipFill>
              <a:blip r:embed="rId3"/>
              <a:stretch>
                <a:fillRect l="-64285" t="0" r="-64285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3429000" y="19050"/>
                  </a:moveTo>
                  <a:cubicBezTo>
                    <a:pt x="3978910" y="19050"/>
                    <a:pt x="4425950" y="466090"/>
                    <a:pt x="4425950" y="1016000"/>
                  </a:cubicBezTo>
                  <a:lnTo>
                    <a:pt x="4425950" y="5334000"/>
                  </a:lnTo>
                  <a:cubicBezTo>
                    <a:pt x="4425950" y="5883910"/>
                    <a:pt x="3978910" y="6330950"/>
                    <a:pt x="3429000" y="6330950"/>
                  </a:cubicBezTo>
                  <a:lnTo>
                    <a:pt x="1016000" y="6330950"/>
                  </a:lnTo>
                  <a:cubicBezTo>
                    <a:pt x="466090" y="6330950"/>
                    <a:pt x="19050" y="5883910"/>
                    <a:pt x="19050" y="5334000"/>
                  </a:cubicBezTo>
                  <a:lnTo>
                    <a:pt x="19050" y="1016000"/>
                  </a:lnTo>
                  <a:cubicBezTo>
                    <a:pt x="19050" y="466090"/>
                    <a:pt x="466090" y="19050"/>
                    <a:pt x="1016000" y="19050"/>
                  </a:cubicBezTo>
                  <a:lnTo>
                    <a:pt x="3429000" y="19050"/>
                  </a:lnTo>
                  <a:moveTo>
                    <a:pt x="3429000" y="0"/>
                  </a:moveTo>
                  <a:lnTo>
                    <a:pt x="1016000" y="0"/>
                  </a:lnTo>
                  <a:cubicBezTo>
                    <a:pt x="454660" y="0"/>
                    <a:pt x="0" y="454660"/>
                    <a:pt x="0" y="1016000"/>
                  </a:cubicBezTo>
                  <a:lnTo>
                    <a:pt x="0" y="5334000"/>
                  </a:lnTo>
                  <a:cubicBezTo>
                    <a:pt x="0" y="5895340"/>
                    <a:pt x="454660" y="6350000"/>
                    <a:pt x="1016000" y="6350000"/>
                  </a:cubicBezTo>
                  <a:lnTo>
                    <a:pt x="3429000" y="6350000"/>
                  </a:lnTo>
                  <a:cubicBezTo>
                    <a:pt x="3990340" y="6350000"/>
                    <a:pt x="4445000" y="5895340"/>
                    <a:pt x="4445000" y="5334000"/>
                  </a:cubicBezTo>
                  <a:lnTo>
                    <a:pt x="4445000" y="1016000"/>
                  </a:lnTo>
                  <a:cubicBezTo>
                    <a:pt x="4445000" y="454660"/>
                    <a:pt x="3990340" y="0"/>
                    <a:pt x="3429000" y="0"/>
                  </a:cubicBezTo>
                  <a:lnTo>
                    <a:pt x="3429000" y="0"/>
                  </a:lnTo>
                  <a:close/>
                </a:path>
              </a:pathLst>
            </a:custGeom>
            <a:solidFill>
              <a:srgbClr val="D011D8"/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7650308" y="6741924"/>
            <a:ext cx="7019251" cy="7090153"/>
          </a:xfrm>
          <a:custGeom>
            <a:avLst/>
            <a:gdLst/>
            <a:ahLst/>
            <a:cxnLst/>
            <a:rect r="r" b="b" t="t" l="l"/>
            <a:pathLst>
              <a:path h="7090153" w="7019251">
                <a:moveTo>
                  <a:pt x="0" y="0"/>
                </a:moveTo>
                <a:lnTo>
                  <a:pt x="7019252" y="0"/>
                </a:lnTo>
                <a:lnTo>
                  <a:pt x="7019252" y="7090152"/>
                </a:lnTo>
                <a:lnTo>
                  <a:pt x="0" y="709015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5955916" y="5618668"/>
            <a:ext cx="2606768" cy="8229600"/>
          </a:xfrm>
          <a:custGeom>
            <a:avLst/>
            <a:gdLst/>
            <a:ahLst/>
            <a:cxnLst/>
            <a:rect r="r" b="b" t="t" l="l"/>
            <a:pathLst>
              <a:path h="8229600" w="2606768">
                <a:moveTo>
                  <a:pt x="0" y="0"/>
                </a:moveTo>
                <a:lnTo>
                  <a:pt x="2606768" y="0"/>
                </a:lnTo>
                <a:lnTo>
                  <a:pt x="260676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-57061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7493426" y="1405508"/>
            <a:ext cx="7953477" cy="22811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797"/>
              </a:lnSpc>
            </a:pPr>
            <a:r>
              <a:rPr lang="en-US" sz="8299">
                <a:solidFill>
                  <a:srgbClr val="FFFFFF"/>
                </a:solidFill>
                <a:latin typeface="Adriana"/>
              </a:rPr>
              <a:t>WHAT ARE ECLIPSE?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650308" y="4705856"/>
            <a:ext cx="7953477" cy="1063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TT Supermolot Neue Expanded"/>
              </a:rPr>
              <a:t>An eclipse is a fascinating event when one celestial object passes in front of another, temporarily blocking its view from our perspective.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4" r="0" b="-1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932218" y="-1136689"/>
            <a:ext cx="4692045" cy="4689495"/>
          </a:xfrm>
          <a:custGeom>
            <a:avLst/>
            <a:gdLst/>
            <a:ahLst/>
            <a:cxnLst/>
            <a:rect r="r" b="b" t="t" l="l"/>
            <a:pathLst>
              <a:path h="4689495" w="4692045">
                <a:moveTo>
                  <a:pt x="0" y="0"/>
                </a:moveTo>
                <a:lnTo>
                  <a:pt x="4692045" y="0"/>
                </a:lnTo>
                <a:lnTo>
                  <a:pt x="4692045" y="4689495"/>
                </a:lnTo>
                <a:lnTo>
                  <a:pt x="0" y="46894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886671" y="1123950"/>
            <a:ext cx="5683329" cy="2281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798"/>
              </a:lnSpc>
            </a:pPr>
            <a:r>
              <a:rPr lang="en-US" sz="8300">
                <a:solidFill>
                  <a:srgbClr val="FFFFFF"/>
                </a:solidFill>
                <a:latin typeface="Adriana"/>
              </a:rPr>
              <a:t>ECLIPSE SEASONS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886671" y="4997693"/>
            <a:ext cx="6840582" cy="34360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93467" indent="-346733" lvl="1">
              <a:lnSpc>
                <a:spcPts val="3854"/>
              </a:lnSpc>
              <a:buFont typeface="Arial"/>
              <a:buChar char="•"/>
            </a:pPr>
            <a:r>
              <a:rPr lang="en-US" sz="3211">
                <a:solidFill>
                  <a:srgbClr val="FFFFFF"/>
                </a:solidFill>
                <a:latin typeface="TT Supermolot Neue Expanded"/>
              </a:rPr>
              <a:t>Eclipses do not happen randomly but follow specific patterns.</a:t>
            </a:r>
          </a:p>
          <a:p>
            <a:pPr marL="693467" indent="-346733" lvl="1">
              <a:lnSpc>
                <a:spcPts val="3854"/>
              </a:lnSpc>
              <a:buFont typeface="Arial"/>
              <a:buChar char="•"/>
            </a:pPr>
            <a:r>
              <a:rPr lang="en-US" sz="3211">
                <a:solidFill>
                  <a:srgbClr val="FFFFFF"/>
                </a:solidFill>
                <a:latin typeface="TT Supermolot Neue Expanded"/>
              </a:rPr>
              <a:t>Eclipse seasons are times when the Sun, Earth, and the Moon align in a way that allows eclipses to occur.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4999" r="0" b="-1500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530921" y="4411156"/>
            <a:ext cx="4441733" cy="6345333"/>
            <a:chOff x="0" y="0"/>
            <a:chExt cx="4445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44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445000">
                  <a:moveTo>
                    <a:pt x="3429000" y="6350000"/>
                  </a:moveTo>
                  <a:lnTo>
                    <a:pt x="1016000" y="6350000"/>
                  </a:lnTo>
                  <a:cubicBezTo>
                    <a:pt x="454660" y="6350000"/>
                    <a:pt x="0" y="5895340"/>
                    <a:pt x="0" y="5334000"/>
                  </a:cubicBezTo>
                  <a:lnTo>
                    <a:pt x="0" y="1016000"/>
                  </a:lnTo>
                  <a:cubicBezTo>
                    <a:pt x="0" y="454660"/>
                    <a:pt x="454660" y="0"/>
                    <a:pt x="1016000" y="0"/>
                  </a:cubicBezTo>
                  <a:lnTo>
                    <a:pt x="3429000" y="0"/>
                  </a:lnTo>
                  <a:cubicBezTo>
                    <a:pt x="3990340" y="0"/>
                    <a:pt x="4445000" y="454660"/>
                    <a:pt x="4445000" y="1016000"/>
                  </a:cubicBezTo>
                  <a:lnTo>
                    <a:pt x="4445000" y="5334000"/>
                  </a:lnTo>
                  <a:cubicBezTo>
                    <a:pt x="4445000" y="5895340"/>
                    <a:pt x="3990340" y="6350000"/>
                    <a:pt x="3429000" y="6350000"/>
                  </a:cubicBezTo>
                  <a:close/>
                </a:path>
              </a:pathLst>
            </a:custGeom>
            <a:blipFill>
              <a:blip r:embed="rId3"/>
              <a:stretch>
                <a:fillRect l="-57209" t="0" r="-57209" b="0"/>
              </a:stretch>
            </a:blipFill>
          </p:spPr>
        </p:sp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6317940" y="3769608"/>
            <a:ext cx="3925407" cy="2747785"/>
            <a:chOff x="0" y="0"/>
            <a:chExt cx="6350000" cy="4445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4445000"/>
            </a:xfrm>
            <a:custGeom>
              <a:avLst/>
              <a:gdLst/>
              <a:ahLst/>
              <a:cxnLst/>
              <a:rect r="r" b="b" t="t" l="l"/>
              <a:pathLst>
                <a:path h="4445000" w="6350000">
                  <a:moveTo>
                    <a:pt x="0" y="3429000"/>
                  </a:moveTo>
                  <a:lnTo>
                    <a:pt x="0" y="1016000"/>
                  </a:lnTo>
                  <a:cubicBezTo>
                    <a:pt x="0" y="454660"/>
                    <a:pt x="454660" y="0"/>
                    <a:pt x="1016000" y="0"/>
                  </a:cubicBezTo>
                  <a:lnTo>
                    <a:pt x="5334000" y="0"/>
                  </a:lnTo>
                  <a:cubicBezTo>
                    <a:pt x="5895340" y="0"/>
                    <a:pt x="6350000" y="454660"/>
                    <a:pt x="6350000" y="1016000"/>
                  </a:cubicBezTo>
                  <a:lnTo>
                    <a:pt x="6350000" y="3429000"/>
                  </a:lnTo>
                  <a:cubicBezTo>
                    <a:pt x="6350000" y="3990340"/>
                    <a:pt x="5895340" y="4445000"/>
                    <a:pt x="5334000" y="4445000"/>
                  </a:cubicBezTo>
                  <a:lnTo>
                    <a:pt x="1016000" y="4445000"/>
                  </a:lnTo>
                  <a:cubicBezTo>
                    <a:pt x="454660" y="4445000"/>
                    <a:pt x="0" y="3990340"/>
                    <a:pt x="0" y="3429000"/>
                  </a:cubicBezTo>
                  <a:close/>
                </a:path>
              </a:pathLst>
            </a:custGeom>
            <a:blipFill>
              <a:blip r:embed="rId4"/>
              <a:stretch>
                <a:fillRect l="-12222" t="0" r="-12222" b="0"/>
              </a:stretch>
            </a:blipFill>
          </p:spPr>
        </p:sp>
      </p:grp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10805322" y="3769608"/>
            <a:ext cx="3925407" cy="2747785"/>
            <a:chOff x="0" y="0"/>
            <a:chExt cx="6350000" cy="4445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50000" cy="4445000"/>
            </a:xfrm>
            <a:custGeom>
              <a:avLst/>
              <a:gdLst/>
              <a:ahLst/>
              <a:cxnLst/>
              <a:rect r="r" b="b" t="t" l="l"/>
              <a:pathLst>
                <a:path h="4445000" w="6350000">
                  <a:moveTo>
                    <a:pt x="0" y="3429000"/>
                  </a:moveTo>
                  <a:lnTo>
                    <a:pt x="0" y="1016000"/>
                  </a:lnTo>
                  <a:cubicBezTo>
                    <a:pt x="0" y="454660"/>
                    <a:pt x="454660" y="0"/>
                    <a:pt x="1016000" y="0"/>
                  </a:cubicBezTo>
                  <a:lnTo>
                    <a:pt x="5334000" y="0"/>
                  </a:lnTo>
                  <a:cubicBezTo>
                    <a:pt x="5895340" y="0"/>
                    <a:pt x="6350000" y="454660"/>
                    <a:pt x="6350000" y="1016000"/>
                  </a:cubicBezTo>
                  <a:lnTo>
                    <a:pt x="6350000" y="3429000"/>
                  </a:lnTo>
                  <a:cubicBezTo>
                    <a:pt x="6350000" y="3990340"/>
                    <a:pt x="5895340" y="4445000"/>
                    <a:pt x="5334000" y="4445000"/>
                  </a:cubicBezTo>
                  <a:lnTo>
                    <a:pt x="1016000" y="4445000"/>
                  </a:lnTo>
                  <a:cubicBezTo>
                    <a:pt x="454660" y="4445000"/>
                    <a:pt x="0" y="3990340"/>
                    <a:pt x="0" y="3429000"/>
                  </a:cubicBezTo>
                  <a:close/>
                </a:path>
              </a:pathLst>
            </a:custGeom>
            <a:blipFill>
              <a:blip r:embed="rId5"/>
              <a:stretch>
                <a:fillRect l="0" t="-76964" r="0" b="-76964"/>
              </a:stretch>
            </a:blipFill>
          </p:spPr>
        </p:sp>
      </p:grpSp>
      <p:sp>
        <p:nvSpPr>
          <p:cNvPr name="TextBox 9" id="9"/>
          <p:cNvSpPr txBox="true"/>
          <p:nvPr/>
        </p:nvSpPr>
        <p:spPr>
          <a:xfrm rot="0">
            <a:off x="3783562" y="798424"/>
            <a:ext cx="12919571" cy="2281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798"/>
              </a:lnSpc>
            </a:pPr>
            <a:r>
              <a:rPr lang="en-US" sz="8300">
                <a:solidFill>
                  <a:srgbClr val="FFFFFF"/>
                </a:solidFill>
                <a:latin typeface="Adriana"/>
              </a:rPr>
              <a:t>SOLAR AND LUNAR ECLIPSE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-567673" y="-2046386"/>
            <a:ext cx="4692045" cy="4689495"/>
          </a:xfrm>
          <a:custGeom>
            <a:avLst/>
            <a:gdLst/>
            <a:ahLst/>
            <a:cxnLst/>
            <a:rect r="r" b="b" t="t" l="l"/>
            <a:pathLst>
              <a:path h="4689495" w="4692045">
                <a:moveTo>
                  <a:pt x="0" y="0"/>
                </a:moveTo>
                <a:lnTo>
                  <a:pt x="4692045" y="0"/>
                </a:lnTo>
                <a:lnTo>
                  <a:pt x="4692045" y="4689495"/>
                </a:lnTo>
                <a:lnTo>
                  <a:pt x="0" y="468949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5891537" y="6794541"/>
            <a:ext cx="11842250" cy="21331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44"/>
              </a:lnSpc>
            </a:pPr>
            <a:r>
              <a:rPr lang="en-US" sz="2786">
                <a:solidFill>
                  <a:srgbClr val="FFFFFF"/>
                </a:solidFill>
                <a:latin typeface="TT Supermolot Neue Expanded"/>
              </a:rPr>
              <a:t>Solar Eclipse: "Occurs when the Moon comes between the Earth and the Sun, blocking the Sun's light."</a:t>
            </a:r>
          </a:p>
          <a:p>
            <a:pPr>
              <a:lnSpc>
                <a:spcPts val="3344"/>
              </a:lnSpc>
            </a:pPr>
            <a:r>
              <a:rPr lang="en-US" sz="2786">
                <a:solidFill>
                  <a:srgbClr val="FFFFFF"/>
                </a:solidFill>
                <a:latin typeface="TT Supermolot Neue Expanded"/>
              </a:rPr>
              <a:t>Lunar Eclipse: "Happens when the Earth comes between the Sun and the Moon, casting a shadow on the Moon."</a:t>
            </a:r>
          </a:p>
          <a:p>
            <a:pPr>
              <a:lnSpc>
                <a:spcPts val="3344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4999" r="0" b="-1500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1516696">
            <a:off x="-1736488" y="2746115"/>
            <a:ext cx="2864433" cy="7161083"/>
            <a:chOff x="0" y="0"/>
            <a:chExt cx="254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54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2540000">
                  <a:moveTo>
                    <a:pt x="1778000" y="6350000"/>
                  </a:moveTo>
                  <a:lnTo>
                    <a:pt x="762000" y="6350000"/>
                  </a:lnTo>
                  <a:cubicBezTo>
                    <a:pt x="341630" y="6350000"/>
                    <a:pt x="0" y="6008370"/>
                    <a:pt x="0" y="5588000"/>
                  </a:cubicBezTo>
                  <a:lnTo>
                    <a:pt x="0" y="762000"/>
                  </a:lnTo>
                  <a:cubicBezTo>
                    <a:pt x="0" y="341630"/>
                    <a:pt x="341630" y="0"/>
                    <a:pt x="762000" y="0"/>
                  </a:cubicBezTo>
                  <a:lnTo>
                    <a:pt x="1778000" y="0"/>
                  </a:lnTo>
                  <a:cubicBezTo>
                    <a:pt x="2198370" y="0"/>
                    <a:pt x="2540000" y="341630"/>
                    <a:pt x="2540000" y="762000"/>
                  </a:cubicBezTo>
                  <a:lnTo>
                    <a:pt x="2540000" y="5588000"/>
                  </a:lnTo>
                  <a:cubicBezTo>
                    <a:pt x="2540000" y="6008370"/>
                    <a:pt x="2198370" y="6350000"/>
                    <a:pt x="1778000" y="6350000"/>
                  </a:cubicBezTo>
                  <a:close/>
                </a:path>
              </a:pathLst>
            </a:custGeom>
            <a:blipFill>
              <a:blip r:embed="rId3"/>
              <a:stretch>
                <a:fillRect l="-33593" t="0" r="-33593" b="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8911515" y="335436"/>
            <a:ext cx="9926486" cy="33955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8798"/>
              </a:lnSpc>
            </a:pPr>
            <a:r>
              <a:rPr lang="en-US" sz="8300">
                <a:solidFill>
                  <a:srgbClr val="FFFFFF"/>
                </a:solidFill>
                <a:latin typeface="Adriana"/>
              </a:rPr>
              <a:t>ECLIPSE ADVENTURE GAME</a:t>
            </a:r>
          </a:p>
        </p:txBody>
      </p:sp>
      <p:grpSp>
        <p:nvGrpSpPr>
          <p:cNvPr name="Group 6" id="6"/>
          <p:cNvGrpSpPr>
            <a:grpSpLocks noChangeAspect="true"/>
          </p:cNvGrpSpPr>
          <p:nvPr/>
        </p:nvGrpSpPr>
        <p:grpSpPr>
          <a:xfrm rot="1516696">
            <a:off x="1106581" y="4175946"/>
            <a:ext cx="2864433" cy="7161083"/>
            <a:chOff x="0" y="0"/>
            <a:chExt cx="2540000" cy="6350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54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2540000">
                  <a:moveTo>
                    <a:pt x="1778000" y="6350000"/>
                  </a:moveTo>
                  <a:lnTo>
                    <a:pt x="762000" y="6350000"/>
                  </a:lnTo>
                  <a:cubicBezTo>
                    <a:pt x="341630" y="6350000"/>
                    <a:pt x="0" y="6008370"/>
                    <a:pt x="0" y="5588000"/>
                  </a:cubicBezTo>
                  <a:lnTo>
                    <a:pt x="0" y="762000"/>
                  </a:lnTo>
                  <a:cubicBezTo>
                    <a:pt x="0" y="341630"/>
                    <a:pt x="341630" y="0"/>
                    <a:pt x="762000" y="0"/>
                  </a:cubicBezTo>
                  <a:lnTo>
                    <a:pt x="1778000" y="0"/>
                  </a:lnTo>
                  <a:cubicBezTo>
                    <a:pt x="2198370" y="0"/>
                    <a:pt x="2540000" y="341630"/>
                    <a:pt x="2540000" y="762000"/>
                  </a:cubicBezTo>
                  <a:lnTo>
                    <a:pt x="2540000" y="5588000"/>
                  </a:lnTo>
                  <a:cubicBezTo>
                    <a:pt x="2540000" y="6008370"/>
                    <a:pt x="2198370" y="6350000"/>
                    <a:pt x="1778000" y="6350000"/>
                  </a:cubicBezTo>
                  <a:close/>
                </a:path>
              </a:pathLst>
            </a:custGeom>
            <a:blipFill>
              <a:blip r:embed="rId3"/>
              <a:stretch>
                <a:fillRect l="-33593" t="0" r="-33593" b="0"/>
              </a:stretch>
            </a:blip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1516696">
            <a:off x="3921075" y="5566678"/>
            <a:ext cx="2864433" cy="7161083"/>
            <a:chOff x="0" y="0"/>
            <a:chExt cx="2540000" cy="63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54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2540000">
                  <a:moveTo>
                    <a:pt x="1778000" y="6350000"/>
                  </a:moveTo>
                  <a:lnTo>
                    <a:pt x="762000" y="6350000"/>
                  </a:lnTo>
                  <a:cubicBezTo>
                    <a:pt x="341630" y="6350000"/>
                    <a:pt x="0" y="6008370"/>
                    <a:pt x="0" y="5588000"/>
                  </a:cubicBezTo>
                  <a:lnTo>
                    <a:pt x="0" y="762000"/>
                  </a:lnTo>
                  <a:cubicBezTo>
                    <a:pt x="0" y="341630"/>
                    <a:pt x="341630" y="0"/>
                    <a:pt x="762000" y="0"/>
                  </a:cubicBezTo>
                  <a:lnTo>
                    <a:pt x="1778000" y="0"/>
                  </a:lnTo>
                  <a:cubicBezTo>
                    <a:pt x="2198370" y="0"/>
                    <a:pt x="2540000" y="341630"/>
                    <a:pt x="2540000" y="762000"/>
                  </a:cubicBezTo>
                  <a:lnTo>
                    <a:pt x="2540000" y="5588000"/>
                  </a:lnTo>
                  <a:cubicBezTo>
                    <a:pt x="2540000" y="6008370"/>
                    <a:pt x="2198370" y="6350000"/>
                    <a:pt x="1778000" y="6350000"/>
                  </a:cubicBezTo>
                  <a:close/>
                </a:path>
              </a:pathLst>
            </a:custGeom>
            <a:blipFill>
              <a:blip r:embed="rId3"/>
              <a:stretch>
                <a:fillRect l="-33593" t="0" r="-33593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7459094" y="4899372"/>
            <a:ext cx="9223797" cy="39889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12501" indent="-256251" lvl="1">
              <a:lnSpc>
                <a:spcPts val="2848"/>
              </a:lnSpc>
              <a:buFont typeface="Arial"/>
              <a:buChar char="•"/>
            </a:pPr>
            <a:r>
              <a:rPr lang="en-US" sz="2373">
                <a:solidFill>
                  <a:srgbClr val="FFFFFF"/>
                </a:solidFill>
                <a:latin typeface="TT Supermolot Neue Expanded"/>
              </a:rPr>
              <a:t>The Eclipse Trivia Game is an interactive Python application that combines space-themed graphics, trivia questions, and user interaction. </a:t>
            </a:r>
          </a:p>
          <a:p>
            <a:pPr marL="512501" indent="-256251" lvl="1">
              <a:lnSpc>
                <a:spcPts val="2848"/>
              </a:lnSpc>
              <a:buFont typeface="Arial"/>
              <a:buChar char="•"/>
            </a:pPr>
            <a:r>
              <a:rPr lang="en-US" sz="2373">
                <a:solidFill>
                  <a:srgbClr val="FFFFFF"/>
                </a:solidFill>
                <a:latin typeface="TT Supermolot Neue Expanded"/>
              </a:rPr>
              <a:t>Players are presented with a series of eclipse-related questions, each with multiple-choice answers.</a:t>
            </a:r>
          </a:p>
          <a:p>
            <a:pPr marL="512501" indent="-256251" lvl="1">
              <a:lnSpc>
                <a:spcPts val="2848"/>
              </a:lnSpc>
              <a:buFont typeface="Arial"/>
              <a:buChar char="•"/>
            </a:pPr>
            <a:r>
              <a:rPr lang="en-US" sz="2373">
                <a:solidFill>
                  <a:srgbClr val="FFFFFF"/>
                </a:solidFill>
                <a:latin typeface="TT Supermolot Neue Expanded"/>
              </a:rPr>
              <a:t> The game features an engaging space background and allows players to select answers using mouse clicks. For each correct answer, the player's score increases.</a:t>
            </a:r>
          </a:p>
          <a:p>
            <a:pPr marL="512501" indent="-256251" lvl="1">
              <a:lnSpc>
                <a:spcPts val="2848"/>
              </a:lnSpc>
              <a:buFont typeface="Arial"/>
              <a:buChar char="•"/>
            </a:pPr>
            <a:r>
              <a:rPr lang="en-US" sz="2373">
                <a:solidFill>
                  <a:srgbClr val="FFFFFF"/>
                </a:solidFill>
                <a:latin typeface="TT Supermolot Neue Expanded"/>
              </a:rPr>
              <a:t> The game continues until all questions have been answered, offering an educational and entertaining experience about eclipses.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764211" y="-4877539"/>
            <a:ext cx="8147304" cy="8229600"/>
          </a:xfrm>
          <a:custGeom>
            <a:avLst/>
            <a:gdLst/>
            <a:ahLst/>
            <a:cxnLst/>
            <a:rect r="r" b="b" t="t" l="l"/>
            <a:pathLst>
              <a:path h="8229600" w="8147304">
                <a:moveTo>
                  <a:pt x="0" y="0"/>
                </a:moveTo>
                <a:lnTo>
                  <a:pt x="8147304" y="0"/>
                </a:lnTo>
                <a:lnTo>
                  <a:pt x="814730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4858380" y="7391775"/>
            <a:ext cx="4801840" cy="4844227"/>
          </a:xfrm>
          <a:custGeom>
            <a:avLst/>
            <a:gdLst/>
            <a:ahLst/>
            <a:cxnLst/>
            <a:rect r="r" b="b" t="t" l="l"/>
            <a:pathLst>
              <a:path h="4844227" w="4801840">
                <a:moveTo>
                  <a:pt x="0" y="0"/>
                </a:moveTo>
                <a:lnTo>
                  <a:pt x="4801840" y="0"/>
                </a:lnTo>
                <a:lnTo>
                  <a:pt x="4801840" y="4844227"/>
                </a:lnTo>
                <a:lnTo>
                  <a:pt x="0" y="484422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4999" r="0" b="-1500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654770" y="3125831"/>
            <a:ext cx="4801840" cy="4844227"/>
          </a:xfrm>
          <a:custGeom>
            <a:avLst/>
            <a:gdLst/>
            <a:ahLst/>
            <a:cxnLst/>
            <a:rect r="r" b="b" t="t" l="l"/>
            <a:pathLst>
              <a:path h="4844227" w="4801840">
                <a:moveTo>
                  <a:pt x="0" y="0"/>
                </a:moveTo>
                <a:lnTo>
                  <a:pt x="4801840" y="0"/>
                </a:lnTo>
                <a:lnTo>
                  <a:pt x="4801840" y="4844227"/>
                </a:lnTo>
                <a:lnTo>
                  <a:pt x="0" y="484422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-965907" y="2547229"/>
            <a:ext cx="5596133" cy="7286631"/>
            <a:chOff x="0" y="0"/>
            <a:chExt cx="14630400" cy="190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604520" y="545084"/>
              <a:ext cx="13421360" cy="17959831"/>
            </a:xfrm>
            <a:custGeom>
              <a:avLst/>
              <a:gdLst/>
              <a:ahLst/>
              <a:cxnLst/>
              <a:rect r="r" b="b" t="t" l="l"/>
              <a:pathLst>
                <a:path h="17959831" w="13421360">
                  <a:moveTo>
                    <a:pt x="13421360" y="17959831"/>
                  </a:moveTo>
                  <a:lnTo>
                    <a:pt x="0" y="17959831"/>
                  </a:lnTo>
                  <a:lnTo>
                    <a:pt x="0" y="0"/>
                  </a:lnTo>
                  <a:lnTo>
                    <a:pt x="13421360" y="0"/>
                  </a:lnTo>
                  <a:lnTo>
                    <a:pt x="13421360" y="17959831"/>
                  </a:lnTo>
                  <a:close/>
                </a:path>
              </a:pathLst>
            </a:custGeom>
            <a:blipFill>
              <a:blip r:embed="rId4"/>
              <a:stretch>
                <a:fillRect l="0" t="-2076" r="0" b="-2076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4630400" cy="19050000"/>
            </a:xfrm>
            <a:custGeom>
              <a:avLst/>
              <a:gdLst/>
              <a:ahLst/>
              <a:cxnLst/>
              <a:rect r="r" b="b" t="t" l="l"/>
              <a:pathLst>
                <a:path h="19050000" w="14630400">
                  <a:moveTo>
                    <a:pt x="14630400" y="19050000"/>
                  </a:moveTo>
                  <a:lnTo>
                    <a:pt x="0" y="19050000"/>
                  </a:lnTo>
                  <a:lnTo>
                    <a:pt x="0" y="0"/>
                  </a:lnTo>
                  <a:lnTo>
                    <a:pt x="14630400" y="0"/>
                  </a:lnTo>
                  <a:lnTo>
                    <a:pt x="14630400" y="19050000"/>
                  </a:lnTo>
                  <a:close/>
                </a:path>
              </a:pathLst>
            </a:custGeom>
            <a:blipFill>
              <a:blip r:embed="rId5"/>
              <a:stretch>
                <a:fillRect l="0" t="-32" r="0" b="-32"/>
              </a:stretch>
            </a:blipFill>
          </p:spPr>
        </p:sp>
      </p:grp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2654770" y="5722298"/>
            <a:ext cx="5674849" cy="4808488"/>
            <a:chOff x="0" y="0"/>
            <a:chExt cx="19050000" cy="161417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367919" y="327025"/>
              <a:ext cx="18314288" cy="10660888"/>
            </a:xfrm>
            <a:custGeom>
              <a:avLst/>
              <a:gdLst/>
              <a:ahLst/>
              <a:cxnLst/>
              <a:rect r="r" b="b" t="t" l="l"/>
              <a:pathLst>
                <a:path h="10660888" w="18314288">
                  <a:moveTo>
                    <a:pt x="18314162" y="10660888"/>
                  </a:moveTo>
                  <a:lnTo>
                    <a:pt x="0" y="10660888"/>
                  </a:lnTo>
                  <a:lnTo>
                    <a:pt x="0" y="0"/>
                  </a:lnTo>
                  <a:lnTo>
                    <a:pt x="18314288" y="0"/>
                  </a:lnTo>
                  <a:lnTo>
                    <a:pt x="18314288" y="10660888"/>
                  </a:lnTo>
                  <a:close/>
                </a:path>
              </a:pathLst>
            </a:custGeom>
            <a:blipFill>
              <a:blip r:embed="rId6"/>
              <a:stretch>
                <a:fillRect l="-1742" t="0" r="-1742" b="0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9050000" cy="16141700"/>
            </a:xfrm>
            <a:custGeom>
              <a:avLst/>
              <a:gdLst/>
              <a:ahLst/>
              <a:cxnLst/>
              <a:rect r="r" b="b" t="t" l="l"/>
              <a:pathLst>
                <a:path h="16141700" w="19050000">
                  <a:moveTo>
                    <a:pt x="19050000" y="16141700"/>
                  </a:moveTo>
                  <a:lnTo>
                    <a:pt x="0" y="16141700"/>
                  </a:lnTo>
                  <a:lnTo>
                    <a:pt x="0" y="0"/>
                  </a:lnTo>
                  <a:lnTo>
                    <a:pt x="19050000" y="0"/>
                  </a:lnTo>
                  <a:lnTo>
                    <a:pt x="19050000" y="16141700"/>
                  </a:lnTo>
                  <a:close/>
                </a:path>
              </a:pathLst>
            </a:custGeom>
            <a:blipFill>
              <a:blip r:embed="rId7"/>
              <a:stretch>
                <a:fillRect l="0" t="-9" r="0" b="-9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6053799" y="377941"/>
            <a:ext cx="10783494" cy="11120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374"/>
              </a:lnSpc>
            </a:pPr>
            <a:r>
              <a:rPr lang="en-US" sz="7900">
                <a:solidFill>
                  <a:srgbClr val="FFFFFF"/>
                </a:solidFill>
                <a:latin typeface="Adriana"/>
              </a:rPr>
              <a:t>APPLICATIONS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917537" y="2894204"/>
            <a:ext cx="13211554" cy="56466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57990" indent="-478995" lvl="1">
              <a:lnSpc>
                <a:spcPts val="5324"/>
              </a:lnSpc>
              <a:buFont typeface="Arial"/>
              <a:buChar char="•"/>
            </a:pPr>
            <a:r>
              <a:rPr lang="en-US" sz="4437">
                <a:solidFill>
                  <a:srgbClr val="FFFFFF"/>
                </a:solidFill>
                <a:latin typeface="TT Supermolot Neue Expanded"/>
              </a:rPr>
              <a:t>Educational Tool</a:t>
            </a:r>
          </a:p>
          <a:p>
            <a:pPr marL="895510" indent="-447755" lvl="1">
              <a:lnSpc>
                <a:spcPts val="4977"/>
              </a:lnSpc>
              <a:buFont typeface="Arial"/>
              <a:buChar char="•"/>
            </a:pPr>
            <a:r>
              <a:rPr lang="en-US" sz="4147">
                <a:solidFill>
                  <a:srgbClr val="FFFFFF"/>
                </a:solidFill>
                <a:latin typeface="TT Supermolot Neue Expanded"/>
              </a:rPr>
              <a:t>Public Outreach</a:t>
            </a:r>
          </a:p>
          <a:p>
            <a:pPr marL="895510" indent="-447755" lvl="1">
              <a:lnSpc>
                <a:spcPts val="4977"/>
              </a:lnSpc>
              <a:buFont typeface="Arial"/>
              <a:buChar char="•"/>
            </a:pPr>
            <a:r>
              <a:rPr lang="en-US" sz="4147">
                <a:solidFill>
                  <a:srgbClr val="FFFFFF"/>
                </a:solidFill>
                <a:latin typeface="TT Supermolot Neue Expanded"/>
              </a:rPr>
              <a:t>Online Learning Platforms</a:t>
            </a:r>
          </a:p>
          <a:p>
            <a:pPr marL="895510" indent="-447755" lvl="1">
              <a:lnSpc>
                <a:spcPts val="4977"/>
              </a:lnSpc>
              <a:buFont typeface="Arial"/>
              <a:buChar char="•"/>
            </a:pPr>
            <a:r>
              <a:rPr lang="en-US" sz="4147">
                <a:solidFill>
                  <a:srgbClr val="FFFFFF"/>
                </a:solidFill>
                <a:latin typeface="TT Supermolot Neue Expanded"/>
              </a:rPr>
              <a:t>Entertainment</a:t>
            </a:r>
          </a:p>
          <a:p>
            <a:pPr marL="895510" indent="-447755" lvl="1">
              <a:lnSpc>
                <a:spcPts val="4977"/>
              </a:lnSpc>
              <a:buFont typeface="Arial"/>
              <a:buChar char="•"/>
            </a:pPr>
            <a:r>
              <a:rPr lang="en-US" sz="4147">
                <a:solidFill>
                  <a:srgbClr val="FFFFFF"/>
                </a:solidFill>
                <a:latin typeface="TT Supermolot Neue Expanded"/>
              </a:rPr>
              <a:t>Trivia Nights</a:t>
            </a:r>
          </a:p>
          <a:p>
            <a:pPr marL="895510" indent="-447755" lvl="1">
              <a:lnSpc>
                <a:spcPts val="4977"/>
              </a:lnSpc>
              <a:buFont typeface="Arial"/>
              <a:buChar char="•"/>
            </a:pPr>
            <a:r>
              <a:rPr lang="en-US" sz="4147">
                <a:solidFill>
                  <a:srgbClr val="FFFFFF"/>
                </a:solidFill>
                <a:latin typeface="TT Supermolot Neue Expanded"/>
              </a:rPr>
              <a:t>Educational Websites</a:t>
            </a:r>
          </a:p>
          <a:p>
            <a:pPr marL="895510" indent="-447755" lvl="1">
              <a:lnSpc>
                <a:spcPts val="4977"/>
              </a:lnSpc>
              <a:buFont typeface="Arial"/>
              <a:buChar char="•"/>
            </a:pPr>
            <a:r>
              <a:rPr lang="en-US" sz="4147">
                <a:solidFill>
                  <a:srgbClr val="FFFFFF"/>
                </a:solidFill>
                <a:latin typeface="TT Supermolot Neue Expanded"/>
              </a:rPr>
              <a:t>STEM Workshops</a:t>
            </a:r>
          </a:p>
          <a:p>
            <a:pPr marL="895510" indent="-447755" lvl="1">
              <a:lnSpc>
                <a:spcPts val="4977"/>
              </a:lnSpc>
              <a:buFont typeface="Arial"/>
              <a:buChar char="•"/>
            </a:pPr>
            <a:r>
              <a:rPr lang="en-US" sz="4147">
                <a:solidFill>
                  <a:srgbClr val="FFFFFF"/>
                </a:solidFill>
                <a:latin typeface="TT Supermolot Neue Expanded"/>
              </a:rPr>
              <a:t>School Competitions.</a:t>
            </a:r>
          </a:p>
          <a:p>
            <a:pPr marL="895510" indent="-447755" lvl="1">
              <a:lnSpc>
                <a:spcPts val="4977"/>
              </a:lnSpc>
              <a:buFont typeface="Arial"/>
              <a:buChar char="•"/>
            </a:pPr>
            <a:r>
              <a:rPr lang="en-US" sz="4147">
                <a:solidFill>
                  <a:srgbClr val="FFFFFF"/>
                </a:solidFill>
                <a:latin typeface="TT Supermolot Neue Expanded"/>
              </a:rPr>
              <a:t>Casual Learning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428" t="0" r="-1428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876708" y="-456854"/>
            <a:ext cx="6347079" cy="8229600"/>
          </a:xfrm>
          <a:custGeom>
            <a:avLst/>
            <a:gdLst/>
            <a:ahLst/>
            <a:cxnLst/>
            <a:rect r="r" b="b" t="t" l="l"/>
            <a:pathLst>
              <a:path h="8229600" w="6347079">
                <a:moveTo>
                  <a:pt x="0" y="0"/>
                </a:moveTo>
                <a:lnTo>
                  <a:pt x="6347079" y="0"/>
                </a:lnTo>
                <a:lnTo>
                  <a:pt x="634707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4184838"/>
            <a:ext cx="9485774" cy="1263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9433"/>
              </a:lnSpc>
            </a:pPr>
            <a:r>
              <a:rPr lang="en-US" sz="8899">
                <a:solidFill>
                  <a:srgbClr val="FFFFFF"/>
                </a:solidFill>
                <a:latin typeface="Adriana"/>
              </a:rPr>
              <a:t>THANK YOU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593087" y="5495849"/>
            <a:ext cx="8921387" cy="708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300"/>
              </a:lnSpc>
            </a:pPr>
            <a:r>
              <a:rPr lang="en-US" sz="5000">
                <a:solidFill>
                  <a:srgbClr val="FFFFFF"/>
                </a:solidFill>
                <a:latin typeface="Adriana"/>
              </a:rPr>
              <a:t>FOR YOUR ATTENTION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DAFwqS85_FM</dc:identifier>
  <dcterms:modified xsi:type="dcterms:W3CDTF">2011-08-01T06:04:30Z</dcterms:modified>
  <cp:revision>1</cp:revision>
  <dc:title>eclipse_adventures</dc:title>
</cp:coreProperties>
</file>

<file path=docProps/thumbnail.jpeg>
</file>